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2D7"/>
    <a:srgbClr val="FF6600"/>
    <a:srgbClr val="E66A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55" d="100"/>
          <a:sy n="55" d="100"/>
        </p:scale>
        <p:origin x="225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99E85C5-1703-4685-9BD2-EDAA56637F21}" type="datetimeFigureOut">
              <a:rPr lang="tr-TR" smtClean="0"/>
              <a:t>12.01.2021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199482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9E85C5-1703-4685-9BD2-EDAA56637F21}" type="datetimeFigureOut">
              <a:rPr lang="tr-TR" smtClean="0"/>
              <a:t>12.01.2021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76344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9E85C5-1703-4685-9BD2-EDAA56637F21}" type="datetimeFigureOut">
              <a:rPr lang="tr-TR" smtClean="0"/>
              <a:t>12.01.2021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94754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9E85C5-1703-4685-9BD2-EDAA56637F21}" type="datetimeFigureOut">
              <a:rPr lang="tr-TR" smtClean="0"/>
              <a:t>12.01.2021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376839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99E85C5-1703-4685-9BD2-EDAA56637F21}" type="datetimeFigureOut">
              <a:rPr lang="tr-TR" smtClean="0"/>
              <a:t>12.01.2021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327495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99E85C5-1703-4685-9BD2-EDAA56637F21}" type="datetimeFigureOut">
              <a:rPr lang="tr-TR" smtClean="0"/>
              <a:t>12.01.2021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330301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472381" y="3340100"/>
            <a:ext cx="2901255" cy="491278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3471863" y="3340100"/>
            <a:ext cx="2915543" cy="491278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99E85C5-1703-4685-9BD2-EDAA56637F21}" type="datetimeFigureOut">
              <a:rPr lang="tr-TR" smtClean="0"/>
              <a:t>12.01.2021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200316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99E85C5-1703-4685-9BD2-EDAA56637F21}" type="datetimeFigureOut">
              <a:rPr lang="tr-TR" smtClean="0"/>
              <a:t>12.01.2021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41418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E85C5-1703-4685-9BD2-EDAA56637F21}" type="datetimeFigureOut">
              <a:rPr lang="tr-TR" smtClean="0"/>
              <a:t>12.01.2021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2038115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99E85C5-1703-4685-9BD2-EDAA56637F21}" type="datetimeFigureOut">
              <a:rPr lang="tr-TR" smtClean="0"/>
              <a:t>12.01.2021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250881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99E85C5-1703-4685-9BD2-EDAA56637F21}" type="datetimeFigureOut">
              <a:rPr lang="tr-TR" smtClean="0"/>
              <a:t>12.01.2021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4F9BB1B-FB6E-4D85-9F89-75951B039F75}" type="slidenum">
              <a:rPr lang="tr-TR" smtClean="0"/>
              <a:t>‹#›</a:t>
            </a:fld>
            <a:endParaRPr lang="tr-TR"/>
          </a:p>
        </p:txBody>
      </p:sp>
    </p:spTree>
    <p:extLst>
      <p:ext uri="{BB962C8B-B14F-4D97-AF65-F5344CB8AC3E}">
        <p14:creationId xmlns:p14="http://schemas.microsoft.com/office/powerpoint/2010/main" val="417898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99E85C5-1703-4685-9BD2-EDAA56637F21}" type="datetimeFigureOut">
              <a:rPr lang="tr-TR" smtClean="0"/>
              <a:t>12.01.2021</a:t>
            </a:fld>
            <a:endParaRPr lang="tr-T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F9BB1B-FB6E-4D85-9F89-75951B039F75}" type="slidenum">
              <a:rPr lang="tr-TR" smtClean="0"/>
              <a:t>‹#›</a:t>
            </a:fld>
            <a:endParaRPr lang="tr-TR"/>
          </a:p>
        </p:txBody>
      </p:sp>
    </p:spTree>
    <p:extLst>
      <p:ext uri="{BB962C8B-B14F-4D97-AF65-F5344CB8AC3E}">
        <p14:creationId xmlns:p14="http://schemas.microsoft.com/office/powerpoint/2010/main" val="785686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D2D7"/>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C092FD4-8664-4504-AADC-3DC3326D14C4}"/>
              </a:ext>
            </a:extLst>
          </p:cNvPr>
          <p:cNvSpPr/>
          <p:nvPr/>
        </p:nvSpPr>
        <p:spPr>
          <a:xfrm>
            <a:off x="0" y="3589549"/>
            <a:ext cx="6858000" cy="4125651"/>
          </a:xfrm>
          <a:prstGeom prst="rect">
            <a:avLst/>
          </a:prstGeom>
          <a:blipFill dpi="0" rotWithShape="1">
            <a:blip r:embed="rId2">
              <a:alphaModFix amt="6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F68FA8D7-E43D-4D46-B838-C4FDD07C3562}"/>
              </a:ext>
            </a:extLst>
          </p:cNvPr>
          <p:cNvSpPr>
            <a:spLocks noGrp="1"/>
          </p:cNvSpPr>
          <p:nvPr>
            <p:ph type="ctrTitle"/>
          </p:nvPr>
        </p:nvSpPr>
        <p:spPr>
          <a:xfrm>
            <a:off x="-265967" y="1825509"/>
            <a:ext cx="7403856" cy="783024"/>
          </a:xfrm>
        </p:spPr>
        <p:txBody>
          <a:bodyPr>
            <a:noAutofit/>
          </a:bodyPr>
          <a:lstStyle/>
          <a:p>
            <a:pPr>
              <a:lnSpc>
                <a:spcPct val="150000"/>
              </a:lnSpc>
            </a:pPr>
            <a:r>
              <a:rPr lang="tr-TR" sz="6000" b="1" dirty="0">
                <a:solidFill>
                  <a:srgbClr val="E66A00"/>
                </a:solidFill>
                <a:latin typeface="+mn-lt"/>
              </a:rPr>
              <a:t>KULLANIM KILAVUZU</a:t>
            </a:r>
          </a:p>
        </p:txBody>
      </p:sp>
      <p:pic>
        <p:nvPicPr>
          <p:cNvPr id="24" name="Resim 23">
            <a:extLst>
              <a:ext uri="{FF2B5EF4-FFF2-40B4-BE49-F238E27FC236}">
                <a16:creationId xmlns:a16="http://schemas.microsoft.com/office/drawing/2014/main" id="{07793E3C-E05B-4FCA-8786-AD2A2DA4C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322" y="374977"/>
            <a:ext cx="2895294" cy="783024"/>
          </a:xfrm>
          <a:prstGeom prst="rect">
            <a:avLst/>
          </a:prstGeom>
          <a:noFill/>
          <a:ln>
            <a:noFill/>
          </a:ln>
        </p:spPr>
      </p:pic>
      <p:cxnSp>
        <p:nvCxnSpPr>
          <p:cNvPr id="27" name="Düz Bağlayıcı 26">
            <a:extLst>
              <a:ext uri="{FF2B5EF4-FFF2-40B4-BE49-F238E27FC236}">
                <a16:creationId xmlns:a16="http://schemas.microsoft.com/office/drawing/2014/main" id="{E993506B-DA82-4B50-A52D-4D68693747B4}"/>
              </a:ext>
            </a:extLst>
          </p:cNvPr>
          <p:cNvCxnSpPr>
            <a:cxnSpLocks/>
          </p:cNvCxnSpPr>
          <p:nvPr/>
        </p:nvCxnSpPr>
        <p:spPr>
          <a:xfrm>
            <a:off x="3667125" y="1687927"/>
            <a:ext cx="3124200"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0" name="Düz Bağlayıcı 39">
            <a:extLst>
              <a:ext uri="{FF2B5EF4-FFF2-40B4-BE49-F238E27FC236}">
                <a16:creationId xmlns:a16="http://schemas.microsoft.com/office/drawing/2014/main" id="{CEB53285-A5DC-485C-8A20-F90513E4B480}"/>
              </a:ext>
            </a:extLst>
          </p:cNvPr>
          <p:cNvCxnSpPr>
            <a:cxnSpLocks/>
          </p:cNvCxnSpPr>
          <p:nvPr/>
        </p:nvCxnSpPr>
        <p:spPr>
          <a:xfrm>
            <a:off x="85725" y="2529715"/>
            <a:ext cx="2790825"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5" name="Düz Bağlayıcı 44">
            <a:extLst>
              <a:ext uri="{FF2B5EF4-FFF2-40B4-BE49-F238E27FC236}">
                <a16:creationId xmlns:a16="http://schemas.microsoft.com/office/drawing/2014/main" id="{86704BC5-EF3C-4C7A-9973-DD052EF636FA}"/>
              </a:ext>
            </a:extLst>
          </p:cNvPr>
          <p:cNvCxnSpPr>
            <a:cxnSpLocks/>
          </p:cNvCxnSpPr>
          <p:nvPr/>
        </p:nvCxnSpPr>
        <p:spPr>
          <a:xfrm>
            <a:off x="695325" y="2612926"/>
            <a:ext cx="2971800"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6" name="Düz Bağlayıcı 45">
            <a:extLst>
              <a:ext uri="{FF2B5EF4-FFF2-40B4-BE49-F238E27FC236}">
                <a16:creationId xmlns:a16="http://schemas.microsoft.com/office/drawing/2014/main" id="{C5426A48-71A6-4BBF-A7E8-F986B9982A77}"/>
              </a:ext>
            </a:extLst>
          </p:cNvPr>
          <p:cNvCxnSpPr>
            <a:cxnSpLocks/>
          </p:cNvCxnSpPr>
          <p:nvPr/>
        </p:nvCxnSpPr>
        <p:spPr>
          <a:xfrm>
            <a:off x="2876550" y="1607148"/>
            <a:ext cx="3371850"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pic>
        <p:nvPicPr>
          <p:cNvPr id="59" name="Resim 58">
            <a:extLst>
              <a:ext uri="{FF2B5EF4-FFF2-40B4-BE49-F238E27FC236}">
                <a16:creationId xmlns:a16="http://schemas.microsoft.com/office/drawing/2014/main" id="{A81DA0DE-4C37-45EC-BBC8-805C4B9F3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845" y="8417310"/>
            <a:ext cx="476731" cy="437929"/>
          </a:xfrm>
          <a:prstGeom prst="rect">
            <a:avLst/>
          </a:prstGeom>
        </p:spPr>
      </p:pic>
      <p:pic>
        <p:nvPicPr>
          <p:cNvPr id="61" name="Resim 60">
            <a:extLst>
              <a:ext uri="{FF2B5EF4-FFF2-40B4-BE49-F238E27FC236}">
                <a16:creationId xmlns:a16="http://schemas.microsoft.com/office/drawing/2014/main" id="{5009B5BA-F58C-4A60-90E8-241211DA43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083" y="7453858"/>
            <a:ext cx="1229944" cy="1229944"/>
          </a:xfrm>
          <a:prstGeom prst="rect">
            <a:avLst/>
          </a:prstGeom>
        </p:spPr>
      </p:pic>
      <p:sp>
        <p:nvSpPr>
          <p:cNvPr id="62" name="Metin kutusu 61">
            <a:extLst>
              <a:ext uri="{FF2B5EF4-FFF2-40B4-BE49-F238E27FC236}">
                <a16:creationId xmlns:a16="http://schemas.microsoft.com/office/drawing/2014/main" id="{EEE9245B-F103-4DB7-B1C2-C6C3E4EFA86A}"/>
              </a:ext>
            </a:extLst>
          </p:cNvPr>
          <p:cNvSpPr txBox="1"/>
          <p:nvPr/>
        </p:nvSpPr>
        <p:spPr>
          <a:xfrm>
            <a:off x="2080679" y="7715211"/>
            <a:ext cx="4254949" cy="553998"/>
          </a:xfrm>
          <a:prstGeom prst="rect">
            <a:avLst/>
          </a:prstGeom>
          <a:noFill/>
        </p:spPr>
        <p:txBody>
          <a:bodyPr wrap="square" rtlCol="0">
            <a:spAutoFit/>
          </a:bodyPr>
          <a:lstStyle/>
          <a:p>
            <a:r>
              <a:rPr lang="tr-TR" sz="3000" b="1" dirty="0">
                <a:solidFill>
                  <a:srgbClr val="E66A00"/>
                </a:solidFill>
              </a:rPr>
              <a:t>www.nitrobilisim.com.tr</a:t>
            </a:r>
          </a:p>
        </p:txBody>
      </p:sp>
      <p:sp>
        <p:nvSpPr>
          <p:cNvPr id="63" name="Metin kutusu 62">
            <a:extLst>
              <a:ext uri="{FF2B5EF4-FFF2-40B4-BE49-F238E27FC236}">
                <a16:creationId xmlns:a16="http://schemas.microsoft.com/office/drawing/2014/main" id="{A7E7D217-3D63-44E5-B562-F5DA176E7A54}"/>
              </a:ext>
            </a:extLst>
          </p:cNvPr>
          <p:cNvSpPr txBox="1"/>
          <p:nvPr/>
        </p:nvSpPr>
        <p:spPr>
          <a:xfrm>
            <a:off x="2122389" y="8368973"/>
            <a:ext cx="2961067" cy="584775"/>
          </a:xfrm>
          <a:prstGeom prst="rect">
            <a:avLst/>
          </a:prstGeom>
          <a:noFill/>
        </p:spPr>
        <p:txBody>
          <a:bodyPr wrap="none" rtlCol="0">
            <a:spAutoFit/>
          </a:bodyPr>
          <a:lstStyle/>
          <a:p>
            <a:r>
              <a:rPr lang="tr-TR" sz="3200" b="1" dirty="0">
                <a:solidFill>
                  <a:srgbClr val="E66A00"/>
                </a:solidFill>
                <a:effectLst/>
              </a:rPr>
              <a:t> +0850 755 0230</a:t>
            </a:r>
            <a:endParaRPr lang="tr-TR" sz="3000" b="1" dirty="0">
              <a:solidFill>
                <a:srgbClr val="E66A00"/>
              </a:solidFill>
            </a:endParaRPr>
          </a:p>
        </p:txBody>
      </p:sp>
      <p:sp>
        <p:nvSpPr>
          <p:cNvPr id="11" name="Metin kutusu 10">
            <a:extLst>
              <a:ext uri="{FF2B5EF4-FFF2-40B4-BE49-F238E27FC236}">
                <a16:creationId xmlns:a16="http://schemas.microsoft.com/office/drawing/2014/main" id="{252C939C-AEB0-49A3-A272-9666EAB1B534}"/>
              </a:ext>
            </a:extLst>
          </p:cNvPr>
          <p:cNvSpPr txBox="1"/>
          <p:nvPr/>
        </p:nvSpPr>
        <p:spPr>
          <a:xfrm>
            <a:off x="400449" y="2759729"/>
            <a:ext cx="4793272" cy="556947"/>
          </a:xfrm>
          <a:prstGeom prst="rect">
            <a:avLst/>
          </a:prstGeom>
          <a:noFill/>
        </p:spPr>
        <p:txBody>
          <a:bodyPr wrap="square" rtlCol="0">
            <a:spAutoFit/>
          </a:bodyPr>
          <a:lstStyle/>
          <a:p>
            <a:pPr marL="207010">
              <a:lnSpc>
                <a:spcPts val="3800"/>
              </a:lnSpc>
            </a:pPr>
            <a:r>
              <a:rPr lang="tr-TR" sz="3000" b="1" dirty="0">
                <a:latin typeface="Calibri" panose="020F0502020204030204" pitchFamily="34" charset="0"/>
                <a:ea typeface="Calibri" panose="020F0502020204030204" pitchFamily="34" charset="0"/>
              </a:rPr>
              <a:t>Renault </a:t>
            </a:r>
            <a:r>
              <a:rPr lang="en-US" sz="3000" b="1" dirty="0">
                <a:effectLst/>
                <a:latin typeface="Calibri" panose="020F0502020204030204" pitchFamily="34" charset="0"/>
                <a:ea typeface="Calibri" panose="020F0502020204030204" pitchFamily="34" charset="0"/>
              </a:rPr>
              <a:t>Eu</a:t>
            </a:r>
            <a:r>
              <a:rPr lang="en-US" sz="3000" b="1" spc="-50" dirty="0">
                <a:effectLst/>
                <a:latin typeface="Calibri" panose="020F0502020204030204" pitchFamily="34" charset="0"/>
                <a:ea typeface="Calibri" panose="020F0502020204030204" pitchFamily="34" charset="0"/>
              </a:rPr>
              <a:t>r</a:t>
            </a:r>
            <a:r>
              <a:rPr lang="en-US" sz="3000" b="1" dirty="0">
                <a:effectLst/>
                <a:latin typeface="Calibri" panose="020F0502020204030204" pitchFamily="34" charset="0"/>
                <a:ea typeface="Calibri" panose="020F0502020204030204" pitchFamily="34" charset="0"/>
              </a:rPr>
              <a:t>o </a:t>
            </a:r>
            <a:r>
              <a:rPr lang="tr-TR" sz="3000" b="1" dirty="0">
                <a:latin typeface="Calibri" panose="020F0502020204030204" pitchFamily="34" charset="0"/>
                <a:ea typeface="Calibri" panose="020F0502020204030204" pitchFamily="34" charset="0"/>
              </a:rPr>
              <a:t>5</a:t>
            </a:r>
            <a:endParaRPr lang="tr-TR" sz="3000" b="1" dirty="0">
              <a:effectLst/>
              <a:latin typeface="Times New Roman" panose="02020603050405020304" pitchFamily="18" charset="0"/>
              <a:ea typeface="Times New Roman" panose="02020603050405020304" pitchFamily="18" charset="0"/>
            </a:endParaRPr>
          </a:p>
        </p:txBody>
      </p:sp>
      <p:cxnSp>
        <p:nvCxnSpPr>
          <p:cNvPr id="26" name="Düz Bağlayıcı 25">
            <a:extLst>
              <a:ext uri="{FF2B5EF4-FFF2-40B4-BE49-F238E27FC236}">
                <a16:creationId xmlns:a16="http://schemas.microsoft.com/office/drawing/2014/main" id="{C8E5A89B-7E54-4073-BAF0-B14D534D6EBA}"/>
              </a:ext>
            </a:extLst>
          </p:cNvPr>
          <p:cNvCxnSpPr>
            <a:cxnSpLocks/>
          </p:cNvCxnSpPr>
          <p:nvPr/>
        </p:nvCxnSpPr>
        <p:spPr>
          <a:xfrm>
            <a:off x="400449" y="3314613"/>
            <a:ext cx="2835731" cy="0"/>
          </a:xfrm>
          <a:prstGeom prst="line">
            <a:avLst/>
          </a:prstGeom>
          <a:ln w="38100">
            <a:solidFill>
              <a:srgbClr val="E66A00"/>
            </a:solidFill>
          </a:ln>
        </p:spPr>
        <p:style>
          <a:lnRef idx="1">
            <a:schemeClr val="accent1"/>
          </a:lnRef>
          <a:fillRef idx="0">
            <a:schemeClr val="accent1"/>
          </a:fillRef>
          <a:effectRef idx="0">
            <a:schemeClr val="accent1"/>
          </a:effectRef>
          <a:fontRef idx="minor">
            <a:schemeClr val="tx1"/>
          </a:fontRef>
        </p:style>
      </p:cxnSp>
      <p:sp>
        <p:nvSpPr>
          <p:cNvPr id="30" name="Metin kutusu 29">
            <a:extLst>
              <a:ext uri="{FF2B5EF4-FFF2-40B4-BE49-F238E27FC236}">
                <a16:creationId xmlns:a16="http://schemas.microsoft.com/office/drawing/2014/main" id="{357B648C-2F9C-42BE-A0D6-3F8C71D0A53B}"/>
              </a:ext>
            </a:extLst>
          </p:cNvPr>
          <p:cNvSpPr txBox="1"/>
          <p:nvPr/>
        </p:nvSpPr>
        <p:spPr>
          <a:xfrm>
            <a:off x="212242" y="3312551"/>
            <a:ext cx="3138360" cy="553998"/>
          </a:xfrm>
          <a:prstGeom prst="rect">
            <a:avLst/>
          </a:prstGeom>
          <a:noFill/>
        </p:spPr>
        <p:txBody>
          <a:bodyPr wrap="none" rtlCol="0">
            <a:spAutoFit/>
          </a:bodyPr>
          <a:lstStyle/>
          <a:p>
            <a:r>
              <a:rPr lang="tr-TR" sz="3000" b="1" dirty="0"/>
              <a:t>9in1 </a:t>
            </a:r>
            <a:r>
              <a:rPr lang="tr-TR" sz="3000" b="1" dirty="0" err="1"/>
              <a:t>Nox</a:t>
            </a:r>
            <a:r>
              <a:rPr lang="tr-TR" sz="3000" b="1" dirty="0"/>
              <a:t> </a:t>
            </a:r>
            <a:r>
              <a:rPr lang="tr-TR" sz="3000" b="1" dirty="0" err="1"/>
              <a:t>Emülatör</a:t>
            </a:r>
            <a:endParaRPr lang="tr-TR" sz="3000" b="1" dirty="0"/>
          </a:p>
        </p:txBody>
      </p:sp>
    </p:spTree>
    <p:extLst>
      <p:ext uri="{BB962C8B-B14F-4D97-AF65-F5344CB8AC3E}">
        <p14:creationId xmlns:p14="http://schemas.microsoft.com/office/powerpoint/2010/main" val="175128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etin kutusu 57">
            <a:extLst>
              <a:ext uri="{FF2B5EF4-FFF2-40B4-BE49-F238E27FC236}">
                <a16:creationId xmlns:a16="http://schemas.microsoft.com/office/drawing/2014/main" id="{A51004A4-F492-40F1-8397-168A439EF5DF}"/>
              </a:ext>
            </a:extLst>
          </p:cNvPr>
          <p:cNvSpPr txBox="1"/>
          <p:nvPr/>
        </p:nvSpPr>
        <p:spPr>
          <a:xfrm rot="16200000">
            <a:off x="-1448214" y="7111114"/>
            <a:ext cx="3410844" cy="461665"/>
          </a:xfrm>
          <a:prstGeom prst="rect">
            <a:avLst/>
          </a:prstGeom>
          <a:noFill/>
          <a:effectLst>
            <a:outerShdw blurRad="50800" dist="50800" dir="5400000" algn="ctr" rotWithShape="0">
              <a:schemeClr val="bg1">
                <a:alpha val="27000"/>
              </a:schemeClr>
            </a:outerShdw>
          </a:effectLst>
        </p:spPr>
        <p:txBody>
          <a:bodyPr wrap="square" rtlCol="0">
            <a:spAutoFit/>
          </a:bodyPr>
          <a:lstStyle/>
          <a:p>
            <a:r>
              <a:rPr lang="tr-TR" sz="2400" b="1" dirty="0">
                <a:solidFill>
                  <a:schemeClr val="accent2"/>
                </a:solidFill>
              </a:rPr>
              <a:t>www.nitrobilisim.com.tr</a:t>
            </a:r>
          </a:p>
        </p:txBody>
      </p:sp>
      <p:sp>
        <p:nvSpPr>
          <p:cNvPr id="4" name="Dikdörtgen 3">
            <a:extLst>
              <a:ext uri="{FF2B5EF4-FFF2-40B4-BE49-F238E27FC236}">
                <a16:creationId xmlns:a16="http://schemas.microsoft.com/office/drawing/2014/main" id="{383B58BA-907F-4938-B537-0032F425C69C}"/>
              </a:ext>
            </a:extLst>
          </p:cNvPr>
          <p:cNvSpPr/>
          <p:nvPr/>
        </p:nvSpPr>
        <p:spPr>
          <a:xfrm>
            <a:off x="0" y="361950"/>
            <a:ext cx="6858000" cy="1540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B6A8C5EE-9352-4B8F-9BAD-979E3D85326C}"/>
              </a:ext>
            </a:extLst>
          </p:cNvPr>
          <p:cNvSpPr>
            <a:spLocks noGrp="1"/>
          </p:cNvSpPr>
          <p:nvPr>
            <p:ph type="title"/>
          </p:nvPr>
        </p:nvSpPr>
        <p:spPr>
          <a:xfrm>
            <a:off x="179296" y="380948"/>
            <a:ext cx="6858000" cy="1562097"/>
          </a:xfrm>
        </p:spPr>
        <p:txBody>
          <a:bodyPr>
            <a:normAutofit/>
          </a:bodyPr>
          <a:lstStyle/>
          <a:p>
            <a:pPr algn="ctr"/>
            <a:r>
              <a:rPr lang="tr-TR" sz="3200" b="1" dirty="0">
                <a:solidFill>
                  <a:schemeClr val="bg1"/>
                </a:solidFill>
                <a:latin typeface="Calibri "/>
              </a:rPr>
              <a:t>Renault Euro 5 9in-1 </a:t>
            </a:r>
            <a:r>
              <a:rPr lang="tr-TR" sz="3200" b="1" dirty="0" err="1">
                <a:solidFill>
                  <a:schemeClr val="bg1"/>
                </a:solidFill>
                <a:latin typeface="Calibri "/>
              </a:rPr>
              <a:t>NOx</a:t>
            </a:r>
            <a:r>
              <a:rPr lang="tr-TR" sz="3200" b="1" dirty="0">
                <a:solidFill>
                  <a:schemeClr val="bg1"/>
                </a:solidFill>
                <a:latin typeface="Calibri "/>
              </a:rPr>
              <a:t> </a:t>
            </a:r>
            <a:r>
              <a:rPr lang="tr-TR" sz="3200" b="1" dirty="0" err="1">
                <a:solidFill>
                  <a:schemeClr val="bg1"/>
                </a:solidFill>
                <a:latin typeface="Calibri "/>
              </a:rPr>
              <a:t>Emülatör</a:t>
            </a:r>
            <a:br>
              <a:rPr lang="it-IT" sz="3200" b="1" i="0" dirty="0">
                <a:solidFill>
                  <a:schemeClr val="bg1"/>
                </a:solidFill>
                <a:effectLst/>
                <a:latin typeface="Calibri "/>
              </a:rPr>
            </a:br>
            <a:r>
              <a:rPr lang="tr-TR" sz="3200" b="1" i="0" dirty="0">
                <a:solidFill>
                  <a:schemeClr val="bg1"/>
                </a:solidFill>
                <a:effectLst/>
                <a:latin typeface="Calibri "/>
              </a:rPr>
              <a:t>Bağlantı Şeması</a:t>
            </a:r>
            <a:endParaRPr lang="tr-TR" sz="3200" b="1" dirty="0">
              <a:solidFill>
                <a:schemeClr val="bg1"/>
              </a:solidFill>
              <a:latin typeface="Calibri "/>
            </a:endParaRPr>
          </a:p>
        </p:txBody>
      </p:sp>
      <p:sp>
        <p:nvSpPr>
          <p:cNvPr id="60" name="Dikdörtgen: Köşeleri Yuvarlatılmış 59">
            <a:extLst>
              <a:ext uri="{FF2B5EF4-FFF2-40B4-BE49-F238E27FC236}">
                <a16:creationId xmlns:a16="http://schemas.microsoft.com/office/drawing/2014/main" id="{3D868625-E23C-4A20-8E01-949CFC760BD3}"/>
              </a:ext>
            </a:extLst>
          </p:cNvPr>
          <p:cNvSpPr/>
          <p:nvPr/>
        </p:nvSpPr>
        <p:spPr>
          <a:xfrm rot="19413078">
            <a:off x="173852" y="4377723"/>
            <a:ext cx="6426895" cy="1885907"/>
          </a:xfrm>
          <a:prstGeom prst="roundRect">
            <a:avLst/>
          </a:prstGeom>
          <a:blipFill dpi="0" rotWithShape="1">
            <a:blip r:embed="rId2">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Metin kutusu 8">
            <a:extLst>
              <a:ext uri="{FF2B5EF4-FFF2-40B4-BE49-F238E27FC236}">
                <a16:creationId xmlns:a16="http://schemas.microsoft.com/office/drawing/2014/main" id="{44C0412E-7C3A-4B7E-901B-1818176511E2}"/>
              </a:ext>
            </a:extLst>
          </p:cNvPr>
          <p:cNvSpPr txBox="1"/>
          <p:nvPr/>
        </p:nvSpPr>
        <p:spPr>
          <a:xfrm>
            <a:off x="406834" y="2078987"/>
            <a:ext cx="6206748" cy="5909310"/>
          </a:xfrm>
          <a:prstGeom prst="rect">
            <a:avLst/>
          </a:prstGeom>
          <a:noFill/>
        </p:spPr>
        <p:txBody>
          <a:bodyPr wrap="square">
            <a:spAutoFit/>
          </a:bodyPr>
          <a:lstStyle/>
          <a:p>
            <a:pPr algn="just"/>
            <a:r>
              <a:rPr lang="tr-TR" dirty="0"/>
              <a:t>1.Kontağı kapatın! </a:t>
            </a:r>
          </a:p>
          <a:p>
            <a:pPr algn="just"/>
            <a:r>
              <a:rPr lang="tr-TR" dirty="0"/>
              <a:t>2. Akü bölmesinde kapakların altında (25A, 25A, 5A) üç sigorta vardır. 25A sigortalarından birini çıkarın ve kısa farları açın (kontak kapalı). Alt far yanarsa doğru sigortayı seçtiğiniz anlamına gelir. Alt far yanmazsa, yanlış sigortayı seçtiğiniz anlamına gelir. Bu sigortayı yerleştirin, bir başka 25A'yı çıkarıp alt kirişi tekrar kontrol edin. Böylece </a:t>
            </a:r>
            <a:r>
              <a:rPr lang="tr-TR" dirty="0" err="1"/>
              <a:t>Adblue</a:t>
            </a:r>
            <a:r>
              <a:rPr lang="tr-TR" dirty="0"/>
              <a:t> sisteminin gücünü kesiyoruz. </a:t>
            </a:r>
          </a:p>
          <a:p>
            <a:pPr algn="just"/>
            <a:r>
              <a:rPr lang="tr-TR" dirty="0"/>
              <a:t>3. Yolcu kısmında sigorta kutusunda sigortayı </a:t>
            </a:r>
            <a:r>
              <a:rPr lang="tr-TR" b="1" dirty="0"/>
              <a:t>P59</a:t>
            </a:r>
            <a:r>
              <a:rPr lang="tr-TR" dirty="0"/>
              <a:t> çıkarın. </a:t>
            </a:r>
          </a:p>
          <a:p>
            <a:pPr algn="just"/>
            <a:r>
              <a:rPr lang="tr-TR" dirty="0"/>
              <a:t>4. Direksiyonun solunda paneli sökün(resimde görünmektedir.). 5. </a:t>
            </a:r>
            <a:r>
              <a:rPr lang="tr-TR" b="1" dirty="0">
                <a:solidFill>
                  <a:schemeClr val="accent5">
                    <a:lumMod val="75000"/>
                  </a:schemeClr>
                </a:solidFill>
              </a:rPr>
              <a:t>Mavi renkli </a:t>
            </a:r>
            <a:r>
              <a:rPr lang="tr-TR" dirty="0" err="1"/>
              <a:t>diyagnostik</a:t>
            </a:r>
            <a:r>
              <a:rPr lang="tr-TR" dirty="0"/>
              <a:t> OBD konektörünü sökün. </a:t>
            </a:r>
          </a:p>
          <a:p>
            <a:pPr algn="just"/>
            <a:r>
              <a:rPr lang="tr-TR" dirty="0"/>
              <a:t>6. Kriko fişlerini takın (fotoğrafa bakın). </a:t>
            </a:r>
          </a:p>
          <a:p>
            <a:pPr algn="just"/>
            <a:r>
              <a:rPr lang="tr-TR" dirty="0"/>
              <a:t>7. Kısa devreden kaçınmak için kabloları ayırın ve kontağı açın. Depodaki </a:t>
            </a:r>
            <a:r>
              <a:rPr lang="tr-TR" dirty="0" err="1"/>
              <a:t>AdBlue</a:t>
            </a:r>
            <a:r>
              <a:rPr lang="tr-TR" dirty="0"/>
              <a:t> seviyesi ( % 50 veya% 75) ön panelde göründüyse, tüm bağlantılar doğru yapıldığı anlamına gelir. Lehim (veya ısı ile büzülebilir kıvrım varil koyun), daha sonra bir sürtünme bandı ile telleri izole. </a:t>
            </a:r>
          </a:p>
          <a:p>
            <a:pPr algn="just"/>
            <a:r>
              <a:rPr lang="tr-TR" dirty="0"/>
              <a:t>8. </a:t>
            </a:r>
            <a:r>
              <a:rPr lang="tr-TR" dirty="0" err="1"/>
              <a:t>Emülatörü</a:t>
            </a:r>
            <a:r>
              <a:rPr lang="tr-TR" dirty="0"/>
              <a:t>, sarkmamak için kablo kayışı ile sabitleyin. </a:t>
            </a:r>
          </a:p>
          <a:p>
            <a:pPr algn="just"/>
            <a:r>
              <a:rPr lang="tr-TR" dirty="0"/>
              <a:t>9. Herhangi bir arıza meydana gelirse, "</a:t>
            </a:r>
            <a:r>
              <a:rPr lang="tr-TR" dirty="0" err="1"/>
              <a:t>Check</a:t>
            </a:r>
            <a:r>
              <a:rPr lang="tr-TR" dirty="0"/>
              <a:t>" (Kontrol) ışığı yanar ve sonra zaman içinde çıkar. Herhangi bir arıza yoksa, "kontrol" göstergesi yanmaz.</a:t>
            </a:r>
          </a:p>
        </p:txBody>
      </p:sp>
    </p:spTree>
    <p:extLst>
      <p:ext uri="{BB962C8B-B14F-4D97-AF65-F5344CB8AC3E}">
        <p14:creationId xmlns:p14="http://schemas.microsoft.com/office/powerpoint/2010/main" val="196114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etin kutusu 57">
            <a:extLst>
              <a:ext uri="{FF2B5EF4-FFF2-40B4-BE49-F238E27FC236}">
                <a16:creationId xmlns:a16="http://schemas.microsoft.com/office/drawing/2014/main" id="{A51004A4-F492-40F1-8397-168A439EF5DF}"/>
              </a:ext>
            </a:extLst>
          </p:cNvPr>
          <p:cNvSpPr txBox="1"/>
          <p:nvPr/>
        </p:nvSpPr>
        <p:spPr>
          <a:xfrm rot="16200000">
            <a:off x="-1448214" y="7111114"/>
            <a:ext cx="3410844" cy="461665"/>
          </a:xfrm>
          <a:prstGeom prst="rect">
            <a:avLst/>
          </a:prstGeom>
          <a:noFill/>
          <a:effectLst>
            <a:outerShdw blurRad="50800" dist="50800" dir="5400000" algn="ctr" rotWithShape="0">
              <a:schemeClr val="bg1">
                <a:alpha val="27000"/>
              </a:schemeClr>
            </a:outerShdw>
          </a:effectLst>
        </p:spPr>
        <p:txBody>
          <a:bodyPr wrap="square" rtlCol="0">
            <a:spAutoFit/>
          </a:bodyPr>
          <a:lstStyle/>
          <a:p>
            <a:r>
              <a:rPr lang="tr-TR" sz="2400" b="1" dirty="0">
                <a:solidFill>
                  <a:schemeClr val="accent2"/>
                </a:solidFill>
              </a:rPr>
              <a:t>www.nitrobilisim.com.tr</a:t>
            </a:r>
          </a:p>
        </p:txBody>
      </p:sp>
      <p:sp>
        <p:nvSpPr>
          <p:cNvPr id="60" name="Dikdörtgen: Köşeleri Yuvarlatılmış 59">
            <a:extLst>
              <a:ext uri="{FF2B5EF4-FFF2-40B4-BE49-F238E27FC236}">
                <a16:creationId xmlns:a16="http://schemas.microsoft.com/office/drawing/2014/main" id="{3D868625-E23C-4A20-8E01-949CFC760BD3}"/>
              </a:ext>
            </a:extLst>
          </p:cNvPr>
          <p:cNvSpPr/>
          <p:nvPr/>
        </p:nvSpPr>
        <p:spPr>
          <a:xfrm rot="19413078">
            <a:off x="110922" y="4511530"/>
            <a:ext cx="6426895" cy="1885907"/>
          </a:xfrm>
          <a:prstGeom prst="roundRect">
            <a:avLst/>
          </a:prstGeom>
          <a:blipFill dpi="0" rotWithShape="1">
            <a:blip r:embed="rId2">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4" name="Resim 3">
            <a:extLst>
              <a:ext uri="{FF2B5EF4-FFF2-40B4-BE49-F238E27FC236}">
                <a16:creationId xmlns:a16="http://schemas.microsoft.com/office/drawing/2014/main" id="{6CBFE5C4-C2CE-4635-BBA7-3BE6F07E3D46}"/>
              </a:ext>
            </a:extLst>
          </p:cNvPr>
          <p:cNvPicPr>
            <a:picLocks noChangeAspect="1"/>
          </p:cNvPicPr>
          <p:nvPr/>
        </p:nvPicPr>
        <p:blipFill>
          <a:blip r:embed="rId3"/>
          <a:stretch>
            <a:fillRect/>
          </a:stretch>
        </p:blipFill>
        <p:spPr>
          <a:xfrm>
            <a:off x="179295" y="209550"/>
            <a:ext cx="4850606" cy="3695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Resim 5">
            <a:extLst>
              <a:ext uri="{FF2B5EF4-FFF2-40B4-BE49-F238E27FC236}">
                <a16:creationId xmlns:a16="http://schemas.microsoft.com/office/drawing/2014/main" id="{B0A03360-1189-475A-A40F-80B61268F1DB}"/>
              </a:ext>
            </a:extLst>
          </p:cNvPr>
          <p:cNvPicPr>
            <a:picLocks noChangeAspect="1"/>
          </p:cNvPicPr>
          <p:nvPr/>
        </p:nvPicPr>
        <p:blipFill>
          <a:blip r:embed="rId4"/>
          <a:stretch>
            <a:fillRect/>
          </a:stretch>
        </p:blipFill>
        <p:spPr>
          <a:xfrm>
            <a:off x="1184001" y="4372775"/>
            <a:ext cx="5591175" cy="4219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8946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etin kutusu 57">
            <a:extLst>
              <a:ext uri="{FF2B5EF4-FFF2-40B4-BE49-F238E27FC236}">
                <a16:creationId xmlns:a16="http://schemas.microsoft.com/office/drawing/2014/main" id="{A51004A4-F492-40F1-8397-168A439EF5DF}"/>
              </a:ext>
            </a:extLst>
          </p:cNvPr>
          <p:cNvSpPr txBox="1"/>
          <p:nvPr/>
        </p:nvSpPr>
        <p:spPr>
          <a:xfrm rot="16200000">
            <a:off x="-1448214" y="7111114"/>
            <a:ext cx="3410844" cy="461665"/>
          </a:xfrm>
          <a:prstGeom prst="rect">
            <a:avLst/>
          </a:prstGeom>
          <a:noFill/>
          <a:effectLst>
            <a:outerShdw blurRad="50800" dist="50800" dir="5400000" algn="ctr" rotWithShape="0">
              <a:schemeClr val="bg1">
                <a:alpha val="27000"/>
              </a:schemeClr>
            </a:outerShdw>
          </a:effectLst>
        </p:spPr>
        <p:txBody>
          <a:bodyPr wrap="square" rtlCol="0">
            <a:spAutoFit/>
          </a:bodyPr>
          <a:lstStyle/>
          <a:p>
            <a:r>
              <a:rPr lang="tr-TR" sz="2400" b="1" dirty="0">
                <a:solidFill>
                  <a:schemeClr val="accent2"/>
                </a:solidFill>
              </a:rPr>
              <a:t>www.nitrobilisim.com.tr</a:t>
            </a:r>
          </a:p>
        </p:txBody>
      </p:sp>
      <p:sp>
        <p:nvSpPr>
          <p:cNvPr id="60" name="Dikdörtgen: Köşeleri Yuvarlatılmış 59">
            <a:extLst>
              <a:ext uri="{FF2B5EF4-FFF2-40B4-BE49-F238E27FC236}">
                <a16:creationId xmlns:a16="http://schemas.microsoft.com/office/drawing/2014/main" id="{3D868625-E23C-4A20-8E01-949CFC760BD3}"/>
              </a:ext>
            </a:extLst>
          </p:cNvPr>
          <p:cNvSpPr/>
          <p:nvPr/>
        </p:nvSpPr>
        <p:spPr>
          <a:xfrm rot="19413078">
            <a:off x="-41999" y="3795356"/>
            <a:ext cx="6426895" cy="1885907"/>
          </a:xfrm>
          <a:prstGeom prst="roundRect">
            <a:avLst/>
          </a:prstGeom>
          <a:blipFill dpi="0" rotWithShape="1">
            <a:blip r:embed="rId2">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3" name="Resim 2">
            <a:extLst>
              <a:ext uri="{FF2B5EF4-FFF2-40B4-BE49-F238E27FC236}">
                <a16:creationId xmlns:a16="http://schemas.microsoft.com/office/drawing/2014/main" id="{4FE2D8E5-1AE5-4284-BA21-DF9CA8146512}"/>
              </a:ext>
            </a:extLst>
          </p:cNvPr>
          <p:cNvPicPr>
            <a:picLocks noChangeAspect="1"/>
          </p:cNvPicPr>
          <p:nvPr/>
        </p:nvPicPr>
        <p:blipFill>
          <a:blip r:embed="rId3"/>
          <a:stretch>
            <a:fillRect/>
          </a:stretch>
        </p:blipFill>
        <p:spPr>
          <a:xfrm>
            <a:off x="257208" y="205740"/>
            <a:ext cx="5629275" cy="4371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Resim 6">
            <a:extLst>
              <a:ext uri="{FF2B5EF4-FFF2-40B4-BE49-F238E27FC236}">
                <a16:creationId xmlns:a16="http://schemas.microsoft.com/office/drawing/2014/main" id="{65C27C59-C0C2-445F-A58B-462C958B21FE}"/>
              </a:ext>
            </a:extLst>
          </p:cNvPr>
          <p:cNvPicPr>
            <a:picLocks noChangeAspect="1"/>
          </p:cNvPicPr>
          <p:nvPr/>
        </p:nvPicPr>
        <p:blipFill>
          <a:blip r:embed="rId4"/>
          <a:stretch>
            <a:fillRect/>
          </a:stretch>
        </p:blipFill>
        <p:spPr>
          <a:xfrm>
            <a:off x="1836949" y="4821986"/>
            <a:ext cx="3657600" cy="3857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643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etin kutusu 57">
            <a:extLst>
              <a:ext uri="{FF2B5EF4-FFF2-40B4-BE49-F238E27FC236}">
                <a16:creationId xmlns:a16="http://schemas.microsoft.com/office/drawing/2014/main" id="{A51004A4-F492-40F1-8397-168A439EF5DF}"/>
              </a:ext>
            </a:extLst>
          </p:cNvPr>
          <p:cNvSpPr txBox="1"/>
          <p:nvPr/>
        </p:nvSpPr>
        <p:spPr>
          <a:xfrm rot="16200000">
            <a:off x="-1448214" y="7111114"/>
            <a:ext cx="3410844" cy="461665"/>
          </a:xfrm>
          <a:prstGeom prst="rect">
            <a:avLst/>
          </a:prstGeom>
          <a:noFill/>
          <a:effectLst>
            <a:outerShdw blurRad="50800" dist="50800" dir="5400000" algn="ctr" rotWithShape="0">
              <a:schemeClr val="bg1">
                <a:alpha val="27000"/>
              </a:schemeClr>
            </a:outerShdw>
          </a:effectLst>
        </p:spPr>
        <p:txBody>
          <a:bodyPr wrap="square" rtlCol="0">
            <a:spAutoFit/>
          </a:bodyPr>
          <a:lstStyle/>
          <a:p>
            <a:r>
              <a:rPr lang="tr-TR" sz="2400" b="1" dirty="0">
                <a:solidFill>
                  <a:schemeClr val="accent2"/>
                </a:solidFill>
              </a:rPr>
              <a:t>www.nitrobilisim.com.tr</a:t>
            </a:r>
          </a:p>
        </p:txBody>
      </p:sp>
      <p:sp>
        <p:nvSpPr>
          <p:cNvPr id="60" name="Dikdörtgen: Köşeleri Yuvarlatılmış 59">
            <a:extLst>
              <a:ext uri="{FF2B5EF4-FFF2-40B4-BE49-F238E27FC236}">
                <a16:creationId xmlns:a16="http://schemas.microsoft.com/office/drawing/2014/main" id="{3D868625-E23C-4A20-8E01-949CFC760BD3}"/>
              </a:ext>
            </a:extLst>
          </p:cNvPr>
          <p:cNvSpPr/>
          <p:nvPr/>
        </p:nvSpPr>
        <p:spPr>
          <a:xfrm rot="19413078">
            <a:off x="-41999" y="3795356"/>
            <a:ext cx="6426895" cy="1885907"/>
          </a:xfrm>
          <a:prstGeom prst="roundRect">
            <a:avLst/>
          </a:prstGeom>
          <a:blipFill dpi="0" rotWithShape="1">
            <a:blip r:embed="rId2">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4" name="Resim 3">
            <a:extLst>
              <a:ext uri="{FF2B5EF4-FFF2-40B4-BE49-F238E27FC236}">
                <a16:creationId xmlns:a16="http://schemas.microsoft.com/office/drawing/2014/main" id="{2E409E8E-670E-4E6A-9AE6-989CCA4AE808}"/>
              </a:ext>
            </a:extLst>
          </p:cNvPr>
          <p:cNvPicPr>
            <a:picLocks noChangeAspect="1"/>
          </p:cNvPicPr>
          <p:nvPr/>
        </p:nvPicPr>
        <p:blipFill>
          <a:blip r:embed="rId3"/>
          <a:stretch>
            <a:fillRect/>
          </a:stretch>
        </p:blipFill>
        <p:spPr>
          <a:xfrm>
            <a:off x="541477" y="169114"/>
            <a:ext cx="5514975" cy="4152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Resim 5">
            <a:extLst>
              <a:ext uri="{FF2B5EF4-FFF2-40B4-BE49-F238E27FC236}">
                <a16:creationId xmlns:a16="http://schemas.microsoft.com/office/drawing/2014/main" id="{9B52C9DB-AD2D-4CBE-8557-207EF502F986}"/>
              </a:ext>
            </a:extLst>
          </p:cNvPr>
          <p:cNvPicPr>
            <a:picLocks noChangeAspect="1"/>
          </p:cNvPicPr>
          <p:nvPr/>
        </p:nvPicPr>
        <p:blipFill>
          <a:blip r:embed="rId4"/>
          <a:stretch>
            <a:fillRect/>
          </a:stretch>
        </p:blipFill>
        <p:spPr>
          <a:xfrm>
            <a:off x="2446477" y="4572000"/>
            <a:ext cx="3609975" cy="4133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472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etin kutusu 57">
            <a:extLst>
              <a:ext uri="{FF2B5EF4-FFF2-40B4-BE49-F238E27FC236}">
                <a16:creationId xmlns:a16="http://schemas.microsoft.com/office/drawing/2014/main" id="{A51004A4-F492-40F1-8397-168A439EF5DF}"/>
              </a:ext>
            </a:extLst>
          </p:cNvPr>
          <p:cNvSpPr txBox="1"/>
          <p:nvPr/>
        </p:nvSpPr>
        <p:spPr>
          <a:xfrm rot="16200000">
            <a:off x="-1448214" y="7111114"/>
            <a:ext cx="3410844" cy="461665"/>
          </a:xfrm>
          <a:prstGeom prst="rect">
            <a:avLst/>
          </a:prstGeom>
          <a:noFill/>
          <a:effectLst>
            <a:outerShdw blurRad="50800" dist="50800" dir="5400000" algn="ctr" rotWithShape="0">
              <a:schemeClr val="bg1">
                <a:alpha val="27000"/>
              </a:schemeClr>
            </a:outerShdw>
          </a:effectLst>
        </p:spPr>
        <p:txBody>
          <a:bodyPr wrap="square" rtlCol="0">
            <a:spAutoFit/>
          </a:bodyPr>
          <a:lstStyle/>
          <a:p>
            <a:r>
              <a:rPr lang="tr-TR" sz="2400" b="1" dirty="0">
                <a:solidFill>
                  <a:schemeClr val="accent2"/>
                </a:solidFill>
              </a:rPr>
              <a:t>www.nitrobilisim.com.tr</a:t>
            </a:r>
          </a:p>
        </p:txBody>
      </p:sp>
      <p:sp>
        <p:nvSpPr>
          <p:cNvPr id="60" name="Dikdörtgen: Köşeleri Yuvarlatılmış 59">
            <a:extLst>
              <a:ext uri="{FF2B5EF4-FFF2-40B4-BE49-F238E27FC236}">
                <a16:creationId xmlns:a16="http://schemas.microsoft.com/office/drawing/2014/main" id="{3D868625-E23C-4A20-8E01-949CFC760BD3}"/>
              </a:ext>
            </a:extLst>
          </p:cNvPr>
          <p:cNvSpPr/>
          <p:nvPr/>
        </p:nvSpPr>
        <p:spPr>
          <a:xfrm rot="19413078">
            <a:off x="-41999" y="3795356"/>
            <a:ext cx="6426895" cy="1885907"/>
          </a:xfrm>
          <a:prstGeom prst="roundRect">
            <a:avLst/>
          </a:prstGeom>
          <a:blipFill dpi="0" rotWithShape="1">
            <a:blip r:embed="rId2">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2" name="object 12">
            <a:extLst>
              <a:ext uri="{FF2B5EF4-FFF2-40B4-BE49-F238E27FC236}">
                <a16:creationId xmlns:a16="http://schemas.microsoft.com/office/drawing/2014/main" id="{6B10F6C3-E3F4-4975-8FD0-A17ACFF6A6AF}"/>
              </a:ext>
            </a:extLst>
          </p:cNvPr>
          <p:cNvSpPr/>
          <p:nvPr/>
        </p:nvSpPr>
        <p:spPr>
          <a:xfrm>
            <a:off x="1046564" y="8465128"/>
            <a:ext cx="473964" cy="457200"/>
          </a:xfrm>
          <a:prstGeom prst="rect">
            <a:avLst/>
          </a:prstGeom>
          <a:blipFill>
            <a:blip r:embed="rId3" cstate="print"/>
            <a:stretch>
              <a:fillRect/>
            </a:stretch>
          </a:blipFill>
        </p:spPr>
        <p:txBody>
          <a:bodyPr wrap="square" lIns="0" tIns="0" rIns="0" bIns="0" rtlCol="0">
            <a:noAutofit/>
          </a:bodyPr>
          <a:lstStyle/>
          <a:p>
            <a:endParaRPr/>
          </a:p>
        </p:txBody>
      </p:sp>
      <p:sp>
        <p:nvSpPr>
          <p:cNvPr id="23" name="object 3">
            <a:extLst>
              <a:ext uri="{FF2B5EF4-FFF2-40B4-BE49-F238E27FC236}">
                <a16:creationId xmlns:a16="http://schemas.microsoft.com/office/drawing/2014/main" id="{B591CE86-CABB-4DE6-B839-5ADE49832D6A}"/>
              </a:ext>
            </a:extLst>
          </p:cNvPr>
          <p:cNvSpPr txBox="1"/>
          <p:nvPr/>
        </p:nvSpPr>
        <p:spPr>
          <a:xfrm>
            <a:off x="1953544" y="8465128"/>
            <a:ext cx="4878081" cy="528320"/>
          </a:xfrm>
          <a:prstGeom prst="rect">
            <a:avLst/>
          </a:prstGeom>
        </p:spPr>
        <p:txBody>
          <a:bodyPr wrap="square" lIns="0" tIns="12065" rIns="0" bIns="0" rtlCol="0">
            <a:noAutofit/>
          </a:bodyPr>
          <a:lstStyle/>
          <a:p>
            <a:pPr marL="12700">
              <a:lnSpc>
                <a:spcPts val="1900"/>
              </a:lnSpc>
            </a:pPr>
            <a:r>
              <a:rPr sz="1800" b="1" spc="9" dirty="0">
                <a:solidFill>
                  <a:srgbClr val="D0333D"/>
                </a:solidFill>
                <a:latin typeface="Calibri"/>
                <a:cs typeface="Calibri"/>
              </a:rPr>
              <a:t>A</a:t>
            </a:r>
            <a:r>
              <a:rPr sz="1800" b="1" spc="9" dirty="0">
                <a:solidFill>
                  <a:srgbClr val="D22228"/>
                </a:solidFill>
                <a:latin typeface="Calibri"/>
                <a:cs typeface="Calibri"/>
              </a:rPr>
              <a:t>dblu</a:t>
            </a:r>
            <a:r>
              <a:rPr sz="1800" b="1" spc="9" dirty="0">
                <a:solidFill>
                  <a:srgbClr val="D0333D"/>
                </a:solidFill>
                <a:latin typeface="Calibri"/>
                <a:cs typeface="Calibri"/>
              </a:rPr>
              <a:t>e ipta</a:t>
            </a:r>
            <a:r>
              <a:rPr sz="1800" b="1" spc="9" dirty="0">
                <a:solidFill>
                  <a:srgbClr val="D22228"/>
                </a:solidFill>
                <a:latin typeface="Calibri"/>
                <a:cs typeface="Calibri"/>
              </a:rPr>
              <a:t>l</a:t>
            </a:r>
            <a:r>
              <a:rPr sz="1800" b="1" spc="9" dirty="0">
                <a:solidFill>
                  <a:srgbClr val="D0333D"/>
                </a:solidFill>
                <a:latin typeface="Calibri"/>
                <a:cs typeface="Calibri"/>
              </a:rPr>
              <a:t>i emu</a:t>
            </a:r>
            <a:r>
              <a:rPr sz="1800" b="1" spc="9" dirty="0">
                <a:solidFill>
                  <a:srgbClr val="D22228"/>
                </a:solidFill>
                <a:latin typeface="Calibri"/>
                <a:cs typeface="Calibri"/>
              </a:rPr>
              <a:t>l</a:t>
            </a:r>
            <a:r>
              <a:rPr sz="1800" b="1" spc="9" dirty="0">
                <a:solidFill>
                  <a:srgbClr val="D0333D"/>
                </a:solidFill>
                <a:latin typeface="Calibri"/>
                <a:cs typeface="Calibri"/>
              </a:rPr>
              <a:t>atoru montajın</a:t>
            </a:r>
            <a:r>
              <a:rPr sz="1800" b="1" spc="9" dirty="0">
                <a:solidFill>
                  <a:srgbClr val="D22228"/>
                </a:solidFill>
                <a:latin typeface="Calibri"/>
                <a:cs typeface="Calibri"/>
              </a:rPr>
              <a:t>d</a:t>
            </a:r>
            <a:r>
              <a:rPr sz="1800" b="1" spc="9" dirty="0">
                <a:solidFill>
                  <a:srgbClr val="D0333D"/>
                </a:solidFill>
                <a:latin typeface="Calibri"/>
                <a:cs typeface="Calibri"/>
              </a:rPr>
              <a:t>an sonra </a:t>
            </a:r>
            <a:r>
              <a:rPr sz="1800" b="1" spc="9" dirty="0">
                <a:solidFill>
                  <a:srgbClr val="D22228"/>
                </a:solidFill>
                <a:latin typeface="Calibri"/>
                <a:cs typeface="Calibri"/>
              </a:rPr>
              <a:t>DP</a:t>
            </a:r>
            <a:r>
              <a:rPr sz="1800" b="1" spc="9" dirty="0">
                <a:solidFill>
                  <a:srgbClr val="D0333D"/>
                </a:solidFill>
                <a:latin typeface="Calibri"/>
                <a:cs typeface="Calibri"/>
              </a:rPr>
              <a:t>F</a:t>
            </a:r>
            <a:r>
              <a:rPr sz="1800" b="1" spc="9" dirty="0">
                <a:solidFill>
                  <a:srgbClr val="CF4F57"/>
                </a:solidFill>
                <a:latin typeface="Calibri"/>
                <a:cs typeface="Calibri"/>
              </a:rPr>
              <a:t>’y</a:t>
            </a:r>
            <a:r>
              <a:rPr sz="1800" b="1" spc="9" dirty="0">
                <a:solidFill>
                  <a:srgbClr val="D0333D"/>
                </a:solidFill>
                <a:latin typeface="Calibri"/>
                <a:cs typeface="Calibri"/>
              </a:rPr>
              <a:t>i</a:t>
            </a:r>
            <a:endParaRPr sz="1800" dirty="0">
              <a:latin typeface="Calibri"/>
              <a:cs typeface="Calibri"/>
            </a:endParaRPr>
          </a:p>
          <a:p>
            <a:pPr marL="12700" marR="34289">
              <a:lnSpc>
                <a:spcPts val="2160"/>
              </a:lnSpc>
              <a:spcBef>
                <a:spcPts val="13"/>
              </a:spcBef>
            </a:pPr>
            <a:r>
              <a:rPr sz="1800" b="1" spc="0" dirty="0">
                <a:solidFill>
                  <a:srgbClr val="D0333D"/>
                </a:solidFill>
                <a:latin typeface="Calibri"/>
                <a:cs typeface="Calibri"/>
              </a:rPr>
              <a:t>kesin</a:t>
            </a:r>
            <a:r>
              <a:rPr sz="1800" b="1" spc="0" dirty="0">
                <a:solidFill>
                  <a:srgbClr val="D22228"/>
                </a:solidFill>
                <a:latin typeface="Calibri"/>
                <a:cs typeface="Calibri"/>
              </a:rPr>
              <a:t>l</a:t>
            </a:r>
            <a:r>
              <a:rPr sz="1800" b="1" spc="0" dirty="0">
                <a:solidFill>
                  <a:srgbClr val="D0333D"/>
                </a:solidFill>
                <a:latin typeface="Calibri"/>
                <a:cs typeface="Calibri"/>
              </a:rPr>
              <a:t>ikle ipta</a:t>
            </a:r>
            <a:r>
              <a:rPr sz="1800" b="1" spc="0" dirty="0">
                <a:solidFill>
                  <a:srgbClr val="D22228"/>
                </a:solidFill>
                <a:latin typeface="Calibri"/>
                <a:cs typeface="Calibri"/>
              </a:rPr>
              <a:t>l </a:t>
            </a:r>
            <a:r>
              <a:rPr sz="1800" b="1" spc="0" dirty="0">
                <a:solidFill>
                  <a:srgbClr val="D0333D"/>
                </a:solidFill>
                <a:latin typeface="Calibri"/>
                <a:cs typeface="Calibri"/>
              </a:rPr>
              <a:t>etme</a:t>
            </a:r>
            <a:r>
              <a:rPr sz="1800" b="1" spc="0" dirty="0">
                <a:solidFill>
                  <a:srgbClr val="D22228"/>
                </a:solidFill>
                <a:latin typeface="Calibri"/>
                <a:cs typeface="Calibri"/>
              </a:rPr>
              <a:t>n</a:t>
            </a:r>
            <a:r>
              <a:rPr sz="1800" b="1" spc="0" dirty="0">
                <a:solidFill>
                  <a:srgbClr val="D0333D"/>
                </a:solidFill>
                <a:latin typeface="Calibri"/>
                <a:cs typeface="Calibri"/>
              </a:rPr>
              <a:t>iz gerekmektedir!</a:t>
            </a:r>
            <a:endParaRPr sz="1800" dirty="0">
              <a:latin typeface="Calibri"/>
              <a:cs typeface="Calibri"/>
            </a:endParaRPr>
          </a:p>
        </p:txBody>
      </p:sp>
      <p:pic>
        <p:nvPicPr>
          <p:cNvPr id="3" name="Resim 2">
            <a:extLst>
              <a:ext uri="{FF2B5EF4-FFF2-40B4-BE49-F238E27FC236}">
                <a16:creationId xmlns:a16="http://schemas.microsoft.com/office/drawing/2014/main" id="{94F17662-E4AB-40EC-9A68-D387BE354E37}"/>
              </a:ext>
            </a:extLst>
          </p:cNvPr>
          <p:cNvPicPr>
            <a:picLocks noChangeAspect="1"/>
          </p:cNvPicPr>
          <p:nvPr/>
        </p:nvPicPr>
        <p:blipFill>
          <a:blip r:embed="rId4"/>
          <a:stretch>
            <a:fillRect/>
          </a:stretch>
        </p:blipFill>
        <p:spPr>
          <a:xfrm>
            <a:off x="254302" y="150552"/>
            <a:ext cx="4505325" cy="530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Resim 6">
            <a:extLst>
              <a:ext uri="{FF2B5EF4-FFF2-40B4-BE49-F238E27FC236}">
                <a16:creationId xmlns:a16="http://schemas.microsoft.com/office/drawing/2014/main" id="{8B802680-90B0-4DB4-802E-830B7D1D18D8}"/>
              </a:ext>
            </a:extLst>
          </p:cNvPr>
          <p:cNvPicPr>
            <a:picLocks noChangeAspect="1"/>
          </p:cNvPicPr>
          <p:nvPr/>
        </p:nvPicPr>
        <p:blipFill>
          <a:blip r:embed="rId5"/>
          <a:stretch>
            <a:fillRect/>
          </a:stretch>
        </p:blipFill>
        <p:spPr>
          <a:xfrm>
            <a:off x="3026980" y="4151798"/>
            <a:ext cx="3465294" cy="4074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974242"/>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TotalTime>
  <Words>282</Words>
  <Application>Microsoft Office PowerPoint</Application>
  <PresentationFormat>Ekran Gösterisi (4:3)</PresentationFormat>
  <Paragraphs>21</Paragraphs>
  <Slides>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vt:i4>
      </vt:variant>
    </vt:vector>
  </HeadingPairs>
  <TitlesOfParts>
    <vt:vector size="12" baseType="lpstr">
      <vt:lpstr>Arial</vt:lpstr>
      <vt:lpstr>Calibri</vt:lpstr>
      <vt:lpstr>Calibri </vt:lpstr>
      <vt:lpstr>Calibri Light</vt:lpstr>
      <vt:lpstr>Times New Roman</vt:lpstr>
      <vt:lpstr>Office Teması</vt:lpstr>
      <vt:lpstr>KULLANIM KILAVUZU</vt:lpstr>
      <vt:lpstr>Renault Euro 5 9in-1 NOx Emülatör Bağlantı Şeması</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KULLANIM KILAVUZU</dc:title>
  <dc:creator>user</dc:creator>
  <cp:lastModifiedBy>user</cp:lastModifiedBy>
  <cp:revision>50</cp:revision>
  <dcterms:created xsi:type="dcterms:W3CDTF">2021-01-05T07:53:25Z</dcterms:created>
  <dcterms:modified xsi:type="dcterms:W3CDTF">2021-01-12T14:41:15Z</dcterms:modified>
</cp:coreProperties>
</file>